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65" r:id="rId6"/>
    <p:sldId id="266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/>
    <p:restoredTop sz="94631"/>
  </p:normalViewPr>
  <p:slideViewPr>
    <p:cSldViewPr snapToGrid="0" snapToObjects="1">
      <p:cViewPr varScale="1">
        <p:scale>
          <a:sx n="81" d="100"/>
          <a:sy n="81" d="100"/>
        </p:scale>
        <p:origin x="2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Miara</a:t>
            </a:r>
            <a:r>
              <a:rPr lang="en-US" baseline="0" dirty="0"/>
              <a:t> </a:t>
            </a:r>
            <a:r>
              <a:rPr lang="en-US" baseline="0" dirty="0" err="1"/>
              <a:t>wiary</a:t>
            </a:r>
            <a:r>
              <a:rPr lang="en-US" baseline="0" dirty="0"/>
              <a:t> </a:t>
            </a:r>
            <a:r>
              <a:rPr lang="en-US" baseline="0" dirty="0">
                <a:sym typeface="Wingdings"/>
              </a:rPr>
              <a:t>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Poziom wiedzy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Asia</c:v>
                </c:pt>
                <c:pt idx="1">
                  <c:v>Marek</c:v>
                </c:pt>
                <c:pt idx="2">
                  <c:v>Jacek</c:v>
                </c:pt>
                <c:pt idx="3">
                  <c:v>Justyna</c:v>
                </c:pt>
                <c:pt idx="4">
                  <c:v>Czesiek</c:v>
                </c:pt>
                <c:pt idx="5">
                  <c:v>Bartek</c:v>
                </c:pt>
                <c:pt idx="6">
                  <c:v>Kasia</c:v>
                </c:pt>
                <c:pt idx="7">
                  <c:v>Andrzej</c:v>
                </c:pt>
                <c:pt idx="8">
                  <c:v>Piotr</c:v>
                </c:pt>
                <c:pt idx="9">
                  <c:v>Antoni</c:v>
                </c:pt>
                <c:pt idx="10">
                  <c:v>Beata</c:v>
                </c:pt>
                <c:pt idx="11">
                  <c:v>Zenek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14</c:v>
                </c:pt>
                <c:pt idx="3">
                  <c:v>2</c:v>
                </c:pt>
                <c:pt idx="4">
                  <c:v>3</c:v>
                </c:pt>
                <c:pt idx="5">
                  <c:v>15</c:v>
                </c:pt>
                <c:pt idx="6">
                  <c:v>1</c:v>
                </c:pt>
                <c:pt idx="7">
                  <c:v>4</c:v>
                </c:pt>
                <c:pt idx="8">
                  <c:v>8</c:v>
                </c:pt>
                <c:pt idx="9">
                  <c:v>3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1D-F64F-8D33-278A4C26D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7006912"/>
        <c:axId val="-2067005280"/>
      </c:barChart>
      <c:catAx>
        <c:axId val="-206700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7005280"/>
        <c:crosses val="autoZero"/>
        <c:auto val="1"/>
        <c:lblAlgn val="ctr"/>
        <c:lblOffset val="100"/>
        <c:noMultiLvlLbl val="0"/>
      </c:catAx>
      <c:valAx>
        <c:axId val="-206700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700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Miara</a:t>
            </a:r>
            <a:r>
              <a:rPr lang="en-US" baseline="0" dirty="0"/>
              <a:t> </a:t>
            </a:r>
            <a:r>
              <a:rPr lang="en-US" baseline="0" dirty="0" err="1"/>
              <a:t>wiary</a:t>
            </a:r>
            <a:r>
              <a:rPr lang="en-US" baseline="0" dirty="0"/>
              <a:t> </a:t>
            </a:r>
            <a:r>
              <a:rPr lang="en-US" baseline="0" dirty="0">
                <a:sym typeface="Wingdings"/>
              </a:rPr>
              <a:t>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Poziom wiedzy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Asia</c:v>
                </c:pt>
                <c:pt idx="1">
                  <c:v>Marek</c:v>
                </c:pt>
                <c:pt idx="2">
                  <c:v>Jacek</c:v>
                </c:pt>
                <c:pt idx="3">
                  <c:v>Justyna</c:v>
                </c:pt>
                <c:pt idx="4">
                  <c:v>Czesiek</c:v>
                </c:pt>
                <c:pt idx="5">
                  <c:v>Bartek</c:v>
                </c:pt>
                <c:pt idx="6">
                  <c:v>Kasia</c:v>
                </c:pt>
                <c:pt idx="7">
                  <c:v>Andrzej</c:v>
                </c:pt>
                <c:pt idx="8">
                  <c:v>Piotr</c:v>
                </c:pt>
                <c:pt idx="9">
                  <c:v>Antoni</c:v>
                </c:pt>
                <c:pt idx="10">
                  <c:v>Beata</c:v>
                </c:pt>
                <c:pt idx="11">
                  <c:v>Zenek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14</c:v>
                </c:pt>
                <c:pt idx="3">
                  <c:v>2</c:v>
                </c:pt>
                <c:pt idx="4">
                  <c:v>3</c:v>
                </c:pt>
                <c:pt idx="5">
                  <c:v>15</c:v>
                </c:pt>
                <c:pt idx="6">
                  <c:v>1</c:v>
                </c:pt>
                <c:pt idx="7">
                  <c:v>4</c:v>
                </c:pt>
                <c:pt idx="8">
                  <c:v>8</c:v>
                </c:pt>
                <c:pt idx="9">
                  <c:v>3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B-0E4F-B757-8727965A7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6992832"/>
        <c:axId val="-2066990512"/>
      </c:barChart>
      <c:catAx>
        <c:axId val="-20669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6990512"/>
        <c:crosses val="autoZero"/>
        <c:auto val="1"/>
        <c:lblAlgn val="ctr"/>
        <c:lblOffset val="100"/>
        <c:noMultiLvlLbl val="0"/>
      </c:catAx>
      <c:valAx>
        <c:axId val="-206699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699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Miara</a:t>
            </a:r>
            <a:r>
              <a:rPr lang="en-US" baseline="0" dirty="0"/>
              <a:t> </a:t>
            </a:r>
            <a:r>
              <a:rPr lang="en-US" baseline="0" dirty="0" err="1"/>
              <a:t>wiary</a:t>
            </a:r>
            <a:r>
              <a:rPr lang="en-US" baseline="0" dirty="0"/>
              <a:t> </a:t>
            </a:r>
            <a:r>
              <a:rPr lang="en-US" baseline="0" dirty="0">
                <a:sym typeface="Wingdings"/>
              </a:rPr>
              <a:t>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Poziom wiedzy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Asia</c:v>
                </c:pt>
                <c:pt idx="1">
                  <c:v>Marek</c:v>
                </c:pt>
                <c:pt idx="2">
                  <c:v>Jacek</c:v>
                </c:pt>
                <c:pt idx="3">
                  <c:v>Justyna</c:v>
                </c:pt>
                <c:pt idx="4">
                  <c:v>Czesiek</c:v>
                </c:pt>
                <c:pt idx="5">
                  <c:v>Bartek</c:v>
                </c:pt>
                <c:pt idx="6">
                  <c:v>Kasia</c:v>
                </c:pt>
                <c:pt idx="7">
                  <c:v>Andrzej</c:v>
                </c:pt>
                <c:pt idx="8">
                  <c:v>Piotr</c:v>
                </c:pt>
                <c:pt idx="9">
                  <c:v>Antoni</c:v>
                </c:pt>
                <c:pt idx="10">
                  <c:v>Beata</c:v>
                </c:pt>
                <c:pt idx="11">
                  <c:v>Zenek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14</c:v>
                </c:pt>
                <c:pt idx="3">
                  <c:v>2</c:v>
                </c:pt>
                <c:pt idx="4">
                  <c:v>3</c:v>
                </c:pt>
                <c:pt idx="5">
                  <c:v>15</c:v>
                </c:pt>
                <c:pt idx="6">
                  <c:v>1</c:v>
                </c:pt>
                <c:pt idx="7">
                  <c:v>4</c:v>
                </c:pt>
                <c:pt idx="8">
                  <c:v>8</c:v>
                </c:pt>
                <c:pt idx="9">
                  <c:v>3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E-EA48-A083-F748B76B3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7645392"/>
        <c:axId val="-2067365728"/>
      </c:barChart>
      <c:catAx>
        <c:axId val="-206764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7365728"/>
        <c:crosses val="autoZero"/>
        <c:auto val="1"/>
        <c:lblAlgn val="ctr"/>
        <c:lblOffset val="100"/>
        <c:noMultiLvlLbl val="0"/>
      </c:catAx>
      <c:valAx>
        <c:axId val="-206736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764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FEF20-C439-CB4A-80E2-0DF11FA9E209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20A63-895E-2A4B-85EA-FF988EBC0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5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037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38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37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39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90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02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28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182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30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2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84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5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2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50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5125-AEB7-154A-8559-88D8780F4BAE}" type="datetimeFigureOut">
              <a:rPr lang="pl-PL" smtClean="0"/>
              <a:t>05.09.2021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021BF-377D-FF44-80A4-95A0B879E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92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Obrazki o kościele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15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/>
              <a:t>Idąc uczyńcie uczniami (</a:t>
            </a:r>
            <a:r>
              <a:rPr lang="mr-IN" i="1" dirty="0"/>
              <a:t>…</a:t>
            </a:r>
            <a:r>
              <a:rPr lang="pl-PL" i="1" dirty="0"/>
              <a:t>) ucząc (</a:t>
            </a:r>
            <a:r>
              <a:rPr lang="mr-IN" i="1" dirty="0"/>
              <a:t>…</a:t>
            </a:r>
            <a:r>
              <a:rPr lang="pl-PL" i="1" dirty="0"/>
              <a:t>)</a:t>
            </a:r>
          </a:p>
        </p:txBody>
      </p:sp>
      <p:grpSp>
        <p:nvGrpSpPr>
          <p:cNvPr id="73" name="Grupa 72"/>
          <p:cNvGrpSpPr/>
          <p:nvPr/>
        </p:nvGrpSpPr>
        <p:grpSpPr>
          <a:xfrm>
            <a:off x="1810747" y="1883712"/>
            <a:ext cx="3816424" cy="3816424"/>
            <a:chOff x="611560" y="2492896"/>
            <a:chExt cx="3816424" cy="3816424"/>
          </a:xfrm>
        </p:grpSpPr>
        <p:sp>
          <p:nvSpPr>
            <p:cNvPr id="74" name="Owal 73"/>
            <p:cNvSpPr/>
            <p:nvPr/>
          </p:nvSpPr>
          <p:spPr>
            <a:xfrm>
              <a:off x="611560" y="2492896"/>
              <a:ext cx="3816424" cy="381642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5" name="Owal 74"/>
            <p:cNvSpPr/>
            <p:nvPr/>
          </p:nvSpPr>
          <p:spPr>
            <a:xfrm>
              <a:off x="2397524" y="59492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6" name="Owal 75"/>
            <p:cNvSpPr/>
            <p:nvPr/>
          </p:nvSpPr>
          <p:spPr>
            <a:xfrm>
              <a:off x="2404642" y="26609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7" name="Owal 76"/>
            <p:cNvSpPr/>
            <p:nvPr/>
          </p:nvSpPr>
          <p:spPr>
            <a:xfrm>
              <a:off x="2203574" y="4017487"/>
              <a:ext cx="632395" cy="63239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b="1" dirty="0">
                  <a:solidFill>
                    <a:srgbClr val="0070C0"/>
                  </a:solidFill>
                </a:rPr>
                <a:t>IC</a:t>
              </a:r>
            </a:p>
          </p:txBody>
        </p:sp>
        <p:sp>
          <p:nvSpPr>
            <p:cNvPr id="78" name="Owal 77"/>
            <p:cNvSpPr/>
            <p:nvPr/>
          </p:nvSpPr>
          <p:spPr>
            <a:xfrm>
              <a:off x="4043876" y="429309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9" name="Owal 78"/>
            <p:cNvSpPr/>
            <p:nvPr/>
          </p:nvSpPr>
          <p:spPr>
            <a:xfrm>
              <a:off x="779644" y="429309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0" name="Owal 79"/>
            <p:cNvSpPr/>
            <p:nvPr/>
          </p:nvSpPr>
          <p:spPr>
            <a:xfrm>
              <a:off x="995668" y="3431431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1" name="Owal 80"/>
            <p:cNvSpPr/>
            <p:nvPr/>
          </p:nvSpPr>
          <p:spPr>
            <a:xfrm>
              <a:off x="1462991" y="29249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2" name="Owal 81"/>
            <p:cNvSpPr/>
            <p:nvPr/>
          </p:nvSpPr>
          <p:spPr>
            <a:xfrm>
              <a:off x="3170253" y="287700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3" name="Owal 82"/>
            <p:cNvSpPr/>
            <p:nvPr/>
          </p:nvSpPr>
          <p:spPr>
            <a:xfrm>
              <a:off x="3635896" y="3215407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4" name="Owal 83"/>
            <p:cNvSpPr/>
            <p:nvPr/>
          </p:nvSpPr>
          <p:spPr>
            <a:xfrm>
              <a:off x="3883949" y="495665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5" name="Owal 84"/>
            <p:cNvSpPr/>
            <p:nvPr/>
          </p:nvSpPr>
          <p:spPr>
            <a:xfrm>
              <a:off x="3329959" y="566124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6" name="Owal 85"/>
            <p:cNvSpPr/>
            <p:nvPr/>
          </p:nvSpPr>
          <p:spPr>
            <a:xfrm>
              <a:off x="1781885" y="573927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7" name="Owal 86"/>
            <p:cNvSpPr/>
            <p:nvPr/>
          </p:nvSpPr>
          <p:spPr>
            <a:xfrm>
              <a:off x="886597" y="474063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8" name="Owal 87"/>
            <p:cNvSpPr/>
            <p:nvPr/>
          </p:nvSpPr>
          <p:spPr>
            <a:xfrm>
              <a:off x="1178362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89" name="Łącznik prosty 88"/>
            <p:cNvCxnSpPr/>
            <p:nvPr/>
          </p:nvCxnSpPr>
          <p:spPr>
            <a:xfrm>
              <a:off x="2404642" y="4149080"/>
              <a:ext cx="21602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Owal 89"/>
          <p:cNvSpPr/>
          <p:nvPr/>
        </p:nvSpPr>
        <p:spPr>
          <a:xfrm>
            <a:off x="5735960" y="5700136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Symbol zastępczy zawartości 3"/>
          <p:cNvSpPr txBox="1">
            <a:spLocks/>
          </p:cNvSpPr>
          <p:nvPr/>
        </p:nvSpPr>
        <p:spPr>
          <a:xfrm>
            <a:off x="6023992" y="1600201"/>
            <a:ext cx="447484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/>
              <a:t>Przekład Toruński:</a:t>
            </a:r>
          </a:p>
          <a:p>
            <a:pPr marL="0" indent="0">
              <a:buNone/>
            </a:pPr>
            <a:r>
              <a:rPr lang="pl-PL" sz="2400" i="1" dirty="0"/>
              <a:t>Idąc więc, </a:t>
            </a:r>
            <a:r>
              <a:rPr lang="pl-PL" sz="2400" b="1" i="1" u="sng" dirty="0"/>
              <a:t>uczyńcie uczniam</a:t>
            </a:r>
            <a:r>
              <a:rPr lang="pl-PL" sz="2400" i="1" dirty="0"/>
              <a:t>i wszystkie narody, chrzcząc je w imię Ojca i Syna, i Ducha Świętego, ucząc ich przestrzegać wszystkiego, co wam przykazałem.</a:t>
            </a:r>
          </a:p>
        </p:txBody>
      </p:sp>
      <p:sp>
        <p:nvSpPr>
          <p:cNvPr id="10" name="Dowolny kształt 9"/>
          <p:cNvSpPr/>
          <p:nvPr/>
        </p:nvSpPr>
        <p:spPr>
          <a:xfrm>
            <a:off x="4745171" y="5176000"/>
            <a:ext cx="1064227" cy="629264"/>
          </a:xfrm>
          <a:custGeom>
            <a:avLst/>
            <a:gdLst>
              <a:gd name="connsiteX0" fmla="*/ 0 w 873457"/>
              <a:gd name="connsiteY0" fmla="*/ 0 h 805218"/>
              <a:gd name="connsiteX1" fmla="*/ 109182 w 873457"/>
              <a:gd name="connsiteY1" fmla="*/ 95535 h 805218"/>
              <a:gd name="connsiteX2" fmla="*/ 150126 w 873457"/>
              <a:gd name="connsiteY2" fmla="*/ 136478 h 805218"/>
              <a:gd name="connsiteX3" fmla="*/ 259308 w 873457"/>
              <a:gd name="connsiteY3" fmla="*/ 218364 h 805218"/>
              <a:gd name="connsiteX4" fmla="*/ 300251 w 873457"/>
              <a:gd name="connsiteY4" fmla="*/ 245660 h 805218"/>
              <a:gd name="connsiteX5" fmla="*/ 341194 w 873457"/>
              <a:gd name="connsiteY5" fmla="*/ 286603 h 805218"/>
              <a:gd name="connsiteX6" fmla="*/ 395785 w 873457"/>
              <a:gd name="connsiteY6" fmla="*/ 327547 h 805218"/>
              <a:gd name="connsiteX7" fmla="*/ 436729 w 873457"/>
              <a:gd name="connsiteY7" fmla="*/ 368490 h 805218"/>
              <a:gd name="connsiteX8" fmla="*/ 545911 w 873457"/>
              <a:gd name="connsiteY8" fmla="*/ 450376 h 805218"/>
              <a:gd name="connsiteX9" fmla="*/ 600502 w 873457"/>
              <a:gd name="connsiteY9" fmla="*/ 491320 h 805218"/>
              <a:gd name="connsiteX10" fmla="*/ 696036 w 873457"/>
              <a:gd name="connsiteY10" fmla="*/ 586854 h 805218"/>
              <a:gd name="connsiteX11" fmla="*/ 736979 w 873457"/>
              <a:gd name="connsiteY11" fmla="*/ 627797 h 805218"/>
              <a:gd name="connsiteX12" fmla="*/ 805218 w 873457"/>
              <a:gd name="connsiteY12" fmla="*/ 696036 h 805218"/>
              <a:gd name="connsiteX13" fmla="*/ 859809 w 873457"/>
              <a:gd name="connsiteY13" fmla="*/ 764275 h 805218"/>
              <a:gd name="connsiteX14" fmla="*/ 873457 w 873457"/>
              <a:gd name="connsiteY14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3457" h="805218">
                <a:moveTo>
                  <a:pt x="0" y="0"/>
                </a:moveTo>
                <a:cubicBezTo>
                  <a:pt x="134456" y="134456"/>
                  <a:pt x="-22372" y="-17225"/>
                  <a:pt x="109182" y="95535"/>
                </a:cubicBezTo>
                <a:cubicBezTo>
                  <a:pt x="123836" y="108096"/>
                  <a:pt x="135188" y="124256"/>
                  <a:pt x="150126" y="136478"/>
                </a:cubicBezTo>
                <a:cubicBezTo>
                  <a:pt x="185335" y="165285"/>
                  <a:pt x="221456" y="193129"/>
                  <a:pt x="259308" y="218364"/>
                </a:cubicBezTo>
                <a:cubicBezTo>
                  <a:pt x="272956" y="227463"/>
                  <a:pt x="287650" y="235159"/>
                  <a:pt x="300251" y="245660"/>
                </a:cubicBezTo>
                <a:cubicBezTo>
                  <a:pt x="315078" y="258016"/>
                  <a:pt x="326540" y="274042"/>
                  <a:pt x="341194" y="286603"/>
                </a:cubicBezTo>
                <a:cubicBezTo>
                  <a:pt x="358464" y="301406"/>
                  <a:pt x="378515" y="312744"/>
                  <a:pt x="395785" y="327547"/>
                </a:cubicBezTo>
                <a:cubicBezTo>
                  <a:pt x="410439" y="340108"/>
                  <a:pt x="421791" y="356268"/>
                  <a:pt x="436729" y="368490"/>
                </a:cubicBezTo>
                <a:cubicBezTo>
                  <a:pt x="471938" y="397297"/>
                  <a:pt x="509517" y="423081"/>
                  <a:pt x="545911" y="450376"/>
                </a:cubicBezTo>
                <a:cubicBezTo>
                  <a:pt x="564108" y="464024"/>
                  <a:pt x="584418" y="475236"/>
                  <a:pt x="600502" y="491320"/>
                </a:cubicBezTo>
                <a:lnTo>
                  <a:pt x="696036" y="586854"/>
                </a:lnTo>
                <a:cubicBezTo>
                  <a:pt x="709684" y="600502"/>
                  <a:pt x="726273" y="611738"/>
                  <a:pt x="736979" y="627797"/>
                </a:cubicBezTo>
                <a:cubicBezTo>
                  <a:pt x="773373" y="682389"/>
                  <a:pt x="750627" y="659642"/>
                  <a:pt x="805218" y="696036"/>
                </a:cubicBezTo>
                <a:cubicBezTo>
                  <a:pt x="839523" y="798947"/>
                  <a:pt x="789258" y="676086"/>
                  <a:pt x="859809" y="764275"/>
                </a:cubicBezTo>
                <a:cubicBezTo>
                  <a:pt x="868796" y="775509"/>
                  <a:pt x="873457" y="805218"/>
                  <a:pt x="873457" y="805218"/>
                </a:cubicBezTo>
              </a:path>
            </a:pathLst>
          </a:custGeom>
          <a:noFill/>
          <a:ln w="47625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84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rodzaje ludzi wg 1Kor2:14-3:3</a:t>
            </a:r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7" name="Prostokąt zaokrąglony 9"/>
          <p:cNvSpPr/>
          <p:nvPr/>
        </p:nvSpPr>
        <p:spPr>
          <a:xfrm>
            <a:off x="2135560" y="4493434"/>
            <a:ext cx="3574040" cy="1671870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8308606" y="4082376"/>
            <a:ext cx="2179883" cy="1362849"/>
          </a:xfrm>
          <a:prstGeom prst="roundRect">
            <a:avLst>
              <a:gd name="adj" fmla="val 21801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Chrześcijanie</a:t>
            </a:r>
            <a:br>
              <a:rPr lang="pl-PL" sz="2400" b="1" dirty="0"/>
            </a:br>
            <a:r>
              <a:rPr lang="pl-PL" sz="2400" b="1" dirty="0"/>
              <a:t>duchowi</a:t>
            </a:r>
            <a:br>
              <a:rPr lang="pl-PL" sz="2400" b="1" dirty="0"/>
            </a:br>
            <a:r>
              <a:rPr lang="pl-PL" sz="2400" b="1" dirty="0"/>
              <a:t>1Kor 2:15</a:t>
            </a:r>
          </a:p>
        </p:txBody>
      </p:sp>
      <p:sp>
        <p:nvSpPr>
          <p:cNvPr id="10" name="Prostokąt zaokrąglony 10"/>
          <p:cNvSpPr/>
          <p:nvPr/>
        </p:nvSpPr>
        <p:spPr>
          <a:xfrm>
            <a:off x="6272178" y="5529428"/>
            <a:ext cx="2956392" cy="1047988"/>
          </a:xfrm>
          <a:prstGeom prst="roundRect">
            <a:avLst>
              <a:gd name="adj" fmla="val 36005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Chrześcijanie</a:t>
            </a:r>
            <a:br>
              <a:rPr lang="pl-PL" sz="2400" b="1" dirty="0"/>
            </a:br>
            <a:r>
              <a:rPr lang="pl-PL" sz="2400" b="1" dirty="0"/>
              <a:t>cieleśni 1Kor 3:3</a:t>
            </a:r>
          </a:p>
        </p:txBody>
      </p:sp>
      <p:cxnSp>
        <p:nvCxnSpPr>
          <p:cNvPr id="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889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6"/>
          <p:cNvCxnSpPr/>
          <p:nvPr/>
        </p:nvCxnSpPr>
        <p:spPr>
          <a:xfrm flipH="1" flipV="1">
            <a:off x="6106122" y="3717034"/>
            <a:ext cx="4047964" cy="2805358"/>
          </a:xfrm>
          <a:prstGeom prst="line">
            <a:avLst/>
          </a:prstGeom>
          <a:ln w="889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Tekstowe 11"/>
          <p:cNvSpPr txBox="1"/>
          <p:nvPr/>
        </p:nvSpPr>
        <p:spPr>
          <a:xfrm>
            <a:off x="3799253" y="3501850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#1</a:t>
            </a:r>
          </a:p>
        </p:txBody>
      </p:sp>
      <p:sp>
        <p:nvSpPr>
          <p:cNvPr id="13" name="PoleTekstowe 12"/>
          <p:cNvSpPr txBox="1"/>
          <p:nvPr/>
        </p:nvSpPr>
        <p:spPr>
          <a:xfrm>
            <a:off x="6246889" y="4493435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sp>
        <p:nvSpPr>
          <p:cNvPr id="14" name="PoleTekstowe 13"/>
          <p:cNvSpPr txBox="1"/>
          <p:nvPr/>
        </p:nvSpPr>
        <p:spPr>
          <a:xfrm>
            <a:off x="7831065" y="3000291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  <p:sp>
        <p:nvSpPr>
          <p:cNvPr id="6" name="PoleTekstowe 5"/>
          <p:cNvSpPr txBox="1"/>
          <p:nvPr/>
        </p:nvSpPr>
        <p:spPr>
          <a:xfrm>
            <a:off x="2319572" y="2476164"/>
            <a:ext cx="30993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Naturalni (zmysłowi)</a:t>
            </a:r>
            <a:br>
              <a:rPr lang="pl-PL" sz="2400" b="1" dirty="0"/>
            </a:br>
            <a:r>
              <a:rPr lang="pl-PL" sz="2400" i="1" dirty="0"/>
              <a:t> </a:t>
            </a:r>
            <a:r>
              <a:rPr lang="pl-PL" sz="2400" i="1" dirty="0" err="1"/>
              <a:t>ψυχικός</a:t>
            </a:r>
            <a:r>
              <a:rPr lang="pl-PL" sz="2400" i="1" dirty="0"/>
              <a:t> </a:t>
            </a:r>
            <a:r>
              <a:rPr lang="pl-PL" sz="2400" i="1" dirty="0" err="1"/>
              <a:t>ἄνθρω</a:t>
            </a:r>
            <a:r>
              <a:rPr lang="pl-PL" sz="2400" i="1" dirty="0"/>
              <a:t>π</a:t>
            </a:r>
            <a:r>
              <a:rPr lang="pl-PL" sz="2400" i="1" dirty="0" err="1"/>
              <a:t>ος</a:t>
            </a:r>
            <a:r>
              <a:rPr lang="pl-PL" sz="2400" i="1" dirty="0"/>
              <a:t>, </a:t>
            </a:r>
            <a:r>
              <a:rPr lang="pl-PL" sz="2400" i="1" dirty="0" err="1"/>
              <a:t>psychikos</a:t>
            </a:r>
            <a:r>
              <a:rPr lang="pl-PL" sz="2400" i="1" dirty="0"/>
              <a:t> </a:t>
            </a:r>
            <a:r>
              <a:rPr lang="pl-PL" sz="2400" i="1" dirty="0" err="1"/>
              <a:t>anthrōpos</a:t>
            </a:r>
            <a:r>
              <a:rPr lang="pl-PL" sz="2400" i="1" dirty="0"/>
              <a:t> </a:t>
            </a:r>
            <a:br>
              <a:rPr lang="pl-PL" sz="2400" b="1" dirty="0"/>
            </a:br>
            <a:r>
              <a:rPr lang="pl-PL" sz="2400" b="1" dirty="0"/>
              <a:t>1Kor 2:14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7891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5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6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Człowiek</a:t>
            </a:r>
            <a:br>
              <a:rPr lang="pl-PL" dirty="0"/>
            </a:br>
            <a:r>
              <a:rPr lang="pl-PL" dirty="0"/>
              <a:t>duchowy</a:t>
            </a:r>
          </a:p>
        </p:txBody>
      </p:sp>
      <p:sp>
        <p:nvSpPr>
          <p:cNvPr id="7" name="Prostokąt zaokrąglony 10"/>
          <p:cNvSpPr/>
          <p:nvPr/>
        </p:nvSpPr>
        <p:spPr>
          <a:xfrm>
            <a:off x="6959325" y="4583348"/>
            <a:ext cx="1272542" cy="759103"/>
          </a:xfrm>
          <a:prstGeom prst="roundRect">
            <a:avLst>
              <a:gd name="adj" fmla="val 34955"/>
            </a:avLst>
          </a:prstGeom>
          <a:solidFill>
            <a:srgbClr val="038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/>
              <a:t>Dzieci</a:t>
            </a:r>
            <a:endParaRPr lang="pl-PL" dirty="0"/>
          </a:p>
        </p:txBody>
      </p:sp>
      <p:sp>
        <p:nvSpPr>
          <p:cNvPr id="10" name="Strzałka w prawo 9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Strzałka w prawo 12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Strzałka w prawo 13"/>
          <p:cNvSpPr/>
          <p:nvPr/>
        </p:nvSpPr>
        <p:spPr>
          <a:xfrm>
            <a:off x="6816081" y="4575258"/>
            <a:ext cx="1800200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Strzałka w prawo 14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16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1905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zaokrąglony 9"/>
          <p:cNvSpPr/>
          <p:nvPr/>
        </p:nvSpPr>
        <p:spPr>
          <a:xfrm>
            <a:off x="2135560" y="4493434"/>
            <a:ext cx="3574040" cy="1671870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</p:spTree>
    <p:extLst>
      <p:ext uri="{BB962C8B-B14F-4D97-AF65-F5344CB8AC3E}">
        <p14:creationId xmlns:p14="http://schemas.microsoft.com/office/powerpoint/2010/main" val="1143193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Cieleśni zwiedzeni (przez kogo?)</a:t>
            </a:r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8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Człowiek </a:t>
            </a:r>
            <a:br>
              <a:rPr lang="pl-PL" dirty="0"/>
            </a:br>
            <a:r>
              <a:rPr lang="pl-PL" dirty="0"/>
              <a:t>duchowy</a:t>
            </a:r>
          </a:p>
        </p:txBody>
      </p:sp>
      <p:sp>
        <p:nvSpPr>
          <p:cNvPr id="15" name="Strzałka w prawo 14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3" name="Strzałka w prawo 22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Strzałka w prawo 26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eTekstowe 29"/>
          <p:cNvSpPr txBox="1"/>
          <p:nvPr/>
        </p:nvSpPr>
        <p:spPr>
          <a:xfrm>
            <a:off x="5879976" y="5099131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cxnSp>
        <p:nvCxnSpPr>
          <p:cNvPr id="32" name="Łącznik prostoliniowy 6"/>
          <p:cNvCxnSpPr/>
          <p:nvPr/>
        </p:nvCxnSpPr>
        <p:spPr>
          <a:xfrm flipH="1" flipV="1">
            <a:off x="6106122" y="3717034"/>
            <a:ext cx="4047964" cy="2805358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trzałka kolista 28"/>
          <p:cNvSpPr/>
          <p:nvPr/>
        </p:nvSpPr>
        <p:spPr>
          <a:xfrm rot="312077">
            <a:off x="6115168" y="4382858"/>
            <a:ext cx="1638079" cy="163956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181603"/>
              <a:gd name="adj5" fmla="val 12500"/>
            </a:avLst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 zaokrąglony 10"/>
          <p:cNvSpPr/>
          <p:nvPr/>
        </p:nvSpPr>
        <p:spPr>
          <a:xfrm>
            <a:off x="2319454" y="2204864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Politeiści</a:t>
            </a:r>
            <a:endParaRPr lang="pl-PL" dirty="0">
              <a:solidFill>
                <a:srgbClr val="2D3436"/>
              </a:solidFill>
            </a:endParaRPr>
          </a:p>
        </p:txBody>
      </p:sp>
      <p:sp>
        <p:nvSpPr>
          <p:cNvPr id="10" name="Prostokąt zaokrąglony 10"/>
          <p:cNvSpPr/>
          <p:nvPr/>
        </p:nvSpPr>
        <p:spPr>
          <a:xfrm>
            <a:off x="6816080" y="5589241"/>
            <a:ext cx="1554970" cy="645215"/>
          </a:xfrm>
          <a:prstGeom prst="roundRect">
            <a:avLst>
              <a:gd name="adj" fmla="val 36005"/>
            </a:avLst>
          </a:prstGeom>
          <a:solidFill>
            <a:srgbClr val="098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Chrześcijanie</a:t>
            </a:r>
            <a:br>
              <a:rPr lang="pl-PL" dirty="0"/>
            </a:br>
            <a:r>
              <a:rPr lang="pl-PL" dirty="0"/>
              <a:t>cieleśni</a:t>
            </a:r>
          </a:p>
        </p:txBody>
      </p:sp>
      <p:sp>
        <p:nvSpPr>
          <p:cNvPr id="25" name="Strzałka w prawo 24"/>
          <p:cNvSpPr/>
          <p:nvPr/>
        </p:nvSpPr>
        <p:spPr>
          <a:xfrm rot="5400000">
            <a:off x="7339837" y="5358633"/>
            <a:ext cx="44464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rostokąt zaokrąglony 9"/>
          <p:cNvSpPr/>
          <p:nvPr/>
        </p:nvSpPr>
        <p:spPr>
          <a:xfrm>
            <a:off x="2135560" y="4493434"/>
            <a:ext cx="3574040" cy="1671870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</p:spTree>
    <p:extLst>
      <p:ext uri="{BB962C8B-B14F-4D97-AF65-F5344CB8AC3E}">
        <p14:creationId xmlns:p14="http://schemas.microsoft.com/office/powerpoint/2010/main" val="253557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„Ociężali” to cieleśni</a:t>
            </a:r>
          </a:p>
        </p:txBody>
      </p:sp>
      <p:sp>
        <p:nvSpPr>
          <p:cNvPr id="30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31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34" name="Prostokąt zaokrąglony 9"/>
          <p:cNvSpPr/>
          <p:nvPr/>
        </p:nvSpPr>
        <p:spPr>
          <a:xfrm>
            <a:off x="2135560" y="4490407"/>
            <a:ext cx="3574040" cy="1671616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35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36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Człowiek</a:t>
            </a:r>
            <a:br>
              <a:rPr lang="pl-PL" dirty="0"/>
            </a:br>
            <a:r>
              <a:rPr lang="pl-PL" dirty="0"/>
              <a:t>duchowy</a:t>
            </a:r>
          </a:p>
        </p:txBody>
      </p:sp>
      <p:sp>
        <p:nvSpPr>
          <p:cNvPr id="39" name="Prostokąt zaokrąglony 10"/>
          <p:cNvSpPr/>
          <p:nvPr/>
        </p:nvSpPr>
        <p:spPr>
          <a:xfrm>
            <a:off x="6996603" y="4221088"/>
            <a:ext cx="1122428" cy="764793"/>
          </a:xfrm>
          <a:prstGeom prst="roundRect">
            <a:avLst>
              <a:gd name="adj" fmla="val 34955"/>
            </a:avLst>
          </a:prstGeom>
          <a:solidFill>
            <a:srgbClr val="A5E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Dzieci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  <p:sp>
        <p:nvSpPr>
          <p:cNvPr id="42" name="Strzałka w prawo 41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8" name="Strzałka w prawo 47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9" name="Strzałka w prawo 48"/>
          <p:cNvSpPr/>
          <p:nvPr/>
        </p:nvSpPr>
        <p:spPr>
          <a:xfrm>
            <a:off x="6816081" y="4575258"/>
            <a:ext cx="1800200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2" name="Strzałka w prawo 51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2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Tekstowe 26"/>
          <p:cNvSpPr txBox="1"/>
          <p:nvPr/>
        </p:nvSpPr>
        <p:spPr>
          <a:xfrm>
            <a:off x="8854506" y="3482498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  <p:cxnSp>
        <p:nvCxnSpPr>
          <p:cNvPr id="37" name="Łącznik prostoliniowy 6"/>
          <p:cNvCxnSpPr/>
          <p:nvPr/>
        </p:nvCxnSpPr>
        <p:spPr>
          <a:xfrm flipH="1" flipV="1">
            <a:off x="6106122" y="3717034"/>
            <a:ext cx="4047964" cy="2805358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Tekstowe 37"/>
          <p:cNvSpPr txBox="1"/>
          <p:nvPr/>
        </p:nvSpPr>
        <p:spPr>
          <a:xfrm>
            <a:off x="5879976" y="5099131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sp>
        <p:nvSpPr>
          <p:cNvPr id="50" name="Prostokąt zaokrąglony 10"/>
          <p:cNvSpPr/>
          <p:nvPr/>
        </p:nvSpPr>
        <p:spPr>
          <a:xfrm>
            <a:off x="6816080" y="5589241"/>
            <a:ext cx="1554970" cy="645215"/>
          </a:xfrm>
          <a:prstGeom prst="roundRect">
            <a:avLst>
              <a:gd name="adj" fmla="val 36005"/>
            </a:avLst>
          </a:prstGeom>
          <a:solidFill>
            <a:srgbClr val="098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Chrześcijanie</a:t>
            </a:r>
            <a:br>
              <a:rPr lang="pl-PL" dirty="0"/>
            </a:br>
            <a:r>
              <a:rPr lang="pl-PL" dirty="0"/>
              <a:t>cieleśni</a:t>
            </a:r>
          </a:p>
        </p:txBody>
      </p:sp>
      <p:sp>
        <p:nvSpPr>
          <p:cNvPr id="51" name="Strzałka w prawo 50"/>
          <p:cNvSpPr/>
          <p:nvPr/>
        </p:nvSpPr>
        <p:spPr>
          <a:xfrm rot="5400000">
            <a:off x="7339837" y="5358633"/>
            <a:ext cx="44464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7" name="Prostokąt zaokrąglony 10"/>
          <p:cNvSpPr/>
          <p:nvPr/>
        </p:nvSpPr>
        <p:spPr>
          <a:xfrm>
            <a:off x="6960096" y="5013176"/>
            <a:ext cx="1112224" cy="333182"/>
          </a:xfrm>
          <a:prstGeom prst="roundRect">
            <a:avLst>
              <a:gd name="adj" fmla="val 34955"/>
            </a:avLst>
          </a:prstGeom>
          <a:solidFill>
            <a:srgbClr val="038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Ociężali</a:t>
            </a:r>
          </a:p>
        </p:txBody>
      </p:sp>
      <p:sp>
        <p:nvSpPr>
          <p:cNvPr id="53" name="Strzałka kolista 52"/>
          <p:cNvSpPr/>
          <p:nvPr/>
        </p:nvSpPr>
        <p:spPr>
          <a:xfrm rot="8715007">
            <a:off x="7694853" y="4798869"/>
            <a:ext cx="703686" cy="70368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7105"/>
              <a:gd name="adj5" fmla="val 12500"/>
            </a:avLst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1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Zachęcajcie się </a:t>
            </a:r>
            <a:r>
              <a:rPr lang="mr-IN" dirty="0"/>
              <a:t>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Exel</a:t>
            </a:r>
            <a:r>
              <a:rPr lang="pl-PL" dirty="0"/>
              <a:t> do </a:t>
            </a:r>
            <a:r>
              <a:rPr lang="pl-PL" dirty="0" err="1"/>
              <a:t>Hebr</a:t>
            </a:r>
            <a:r>
              <a:rPr lang="pl-PL" dirty="0"/>
              <a:t> 10:24n</a:t>
            </a:r>
          </a:p>
        </p:txBody>
      </p:sp>
    </p:spTree>
    <p:extLst>
      <p:ext uri="{BB962C8B-B14F-4D97-AF65-F5344CB8AC3E}">
        <p14:creationId xmlns:p14="http://schemas.microsoft.com/office/powerpoint/2010/main" val="168490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Młodsi? Dlaczego ciągle młodsi?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Hbr</a:t>
            </a:r>
            <a:r>
              <a:rPr lang="pl-PL" b="1" dirty="0"/>
              <a:t> 5:11-14 </a:t>
            </a:r>
            <a:r>
              <a:rPr lang="pl-PL" b="1" dirty="0" err="1"/>
              <a:t>ubg</a:t>
            </a:r>
            <a:r>
              <a:rPr lang="pl-PL" b="1" dirty="0"/>
              <a:t> </a:t>
            </a:r>
            <a:br>
              <a:rPr lang="pl-PL" dirty="0"/>
            </a:br>
            <a:r>
              <a:rPr lang="pl-PL" baseline="30000" dirty="0"/>
              <a:t>(11)</a:t>
            </a:r>
            <a:r>
              <a:rPr lang="pl-PL" dirty="0"/>
              <a:t> Wiele mamy o nim [ Jezusie ] do powiedzenia, a trudno wam to wyjaśnić, ponieważ staliście się </a:t>
            </a:r>
            <a:r>
              <a:rPr lang="pl-PL" b="1" dirty="0"/>
              <a:t>ociężali</a:t>
            </a:r>
            <a:r>
              <a:rPr lang="pl-PL" dirty="0"/>
              <a:t> w słuchaniu.</a:t>
            </a:r>
            <a:br>
              <a:rPr lang="pl-PL" dirty="0"/>
            </a:br>
            <a:r>
              <a:rPr lang="pl-PL" baseline="30000" dirty="0"/>
              <a:t>(12)</a:t>
            </a:r>
            <a:r>
              <a:rPr lang="pl-PL" dirty="0"/>
              <a:t> Chociaż bowiem </a:t>
            </a:r>
            <a:r>
              <a:rPr lang="pl-PL" u="sng" dirty="0"/>
              <a:t>ze względu na czas powinniście być nauczycielami</a:t>
            </a:r>
            <a:r>
              <a:rPr lang="pl-PL" dirty="0"/>
              <a:t>, znowu potrzebujecie, żeby was ktoś uczył początkowych zasad słów Bożych, i staliście się </a:t>
            </a:r>
            <a:r>
              <a:rPr lang="pl-PL" i="1" dirty="0"/>
              <a:t>ludźmi, którzy</a:t>
            </a:r>
            <a:r>
              <a:rPr lang="pl-PL" dirty="0"/>
              <a:t> potrzebują mleka, a nie stałego pokarmu.</a:t>
            </a:r>
            <a:br>
              <a:rPr lang="pl-PL" dirty="0"/>
            </a:br>
            <a:r>
              <a:rPr lang="pl-PL" baseline="30000" dirty="0"/>
              <a:t>(13)</a:t>
            </a:r>
            <a:r>
              <a:rPr lang="pl-PL" dirty="0"/>
              <a:t> Każdy bowiem, kto żywi się tylko mlekiem, jest niewprawny w słowie sprawiedliwości, bo jest niemowlęciem.</a:t>
            </a:r>
            <a:br>
              <a:rPr lang="pl-PL" dirty="0"/>
            </a:br>
            <a:r>
              <a:rPr lang="pl-PL" baseline="30000" dirty="0"/>
              <a:t>(14)</a:t>
            </a:r>
            <a:r>
              <a:rPr lang="pl-PL" dirty="0"/>
              <a:t> Natomiast </a:t>
            </a:r>
            <a:r>
              <a:rPr lang="pl-PL" u="sng" dirty="0"/>
              <a:t>pokarm stały jest dla dorosłych, którzy przez </a:t>
            </a:r>
            <a:r>
              <a:rPr lang="pl-PL" b="1" u="sng" dirty="0"/>
              <a:t>praktykę</a:t>
            </a:r>
            <a:r>
              <a:rPr lang="pl-PL" u="sng" dirty="0"/>
              <a:t> mają zmysły wyćwiczone do rozróżniania dobra i zła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817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Zgromadzenia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Hbr</a:t>
            </a:r>
            <a:r>
              <a:rPr lang="pl-PL" b="1" dirty="0"/>
              <a:t> 10:23-25 </a:t>
            </a:r>
            <a:r>
              <a:rPr lang="pl-PL" b="1" dirty="0" err="1"/>
              <a:t>ubg</a:t>
            </a:r>
            <a:r>
              <a:rPr lang="pl-PL" b="1" dirty="0"/>
              <a:t> </a:t>
            </a:r>
            <a:br>
              <a:rPr lang="pl-PL" dirty="0"/>
            </a:br>
            <a:r>
              <a:rPr lang="pl-PL" baseline="30000" dirty="0"/>
              <a:t>(23)</a:t>
            </a:r>
            <a:r>
              <a:rPr lang="pl-PL" dirty="0"/>
              <a:t> Trzymajmy wyznanie nadziei niechwiejące się, bo wierny jest ten, który obiecał.</a:t>
            </a:r>
            <a:br>
              <a:rPr lang="pl-PL" dirty="0"/>
            </a:br>
            <a:r>
              <a:rPr lang="pl-PL" baseline="30000" dirty="0"/>
              <a:t>(24)</a:t>
            </a:r>
            <a:r>
              <a:rPr lang="pl-PL" dirty="0"/>
              <a:t> I </a:t>
            </a:r>
            <a:r>
              <a:rPr lang="pl-PL" b="1" dirty="0"/>
              <a:t>okazujmy staranie</a:t>
            </a:r>
            <a:r>
              <a:rPr lang="pl-PL" dirty="0"/>
              <a:t> jedni o drugich, by pobudzać się do miłości i dobrych uczynków </a:t>
            </a:r>
            <a:r>
              <a:rPr lang="pl-PL" baseline="30000" dirty="0"/>
              <a:t>(25) </a:t>
            </a:r>
            <a:r>
              <a:rPr lang="pl-PL" dirty="0"/>
              <a:t>nie opuszczając naszego wspólnego zgromadzenia, jak to niektórzy mają w zwyczaju, ale zachęcając się </a:t>
            </a:r>
            <a:r>
              <a:rPr lang="pl-PL" i="1" dirty="0"/>
              <a:t>nawzajem</a:t>
            </a:r>
            <a:r>
              <a:rPr lang="pl-PL" dirty="0"/>
              <a:t>, i to tym </a:t>
            </a:r>
            <a:r>
              <a:rPr lang="pl-PL" i="1" dirty="0"/>
              <a:t>bardziej</a:t>
            </a:r>
            <a:r>
              <a:rPr lang="pl-PL" dirty="0"/>
              <a:t>, im bardziej widzicie, że zbliża się ten dzień.</a:t>
            </a:r>
          </a:p>
        </p:txBody>
      </p:sp>
    </p:spTree>
    <p:extLst>
      <p:ext uri="{BB962C8B-B14F-4D97-AF65-F5344CB8AC3E}">
        <p14:creationId xmlns:p14="http://schemas.microsoft.com/office/powerpoint/2010/main" val="203028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Wariant #1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57728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 flipV="1">
            <a:off x="2514600" y="3038474"/>
            <a:ext cx="723900" cy="2794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876550" y="2647950"/>
            <a:ext cx="635000" cy="2667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>
            <a:off x="4245303" y="4094669"/>
            <a:ext cx="119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0" name="PoleTekstowe 9"/>
          <p:cNvSpPr txBox="1"/>
          <p:nvPr/>
        </p:nvSpPr>
        <p:spPr>
          <a:xfrm>
            <a:off x="3877003" y="4387057"/>
            <a:ext cx="119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PoleTekstowe 10"/>
          <p:cNvSpPr txBox="1"/>
          <p:nvPr/>
        </p:nvSpPr>
        <p:spPr>
          <a:xfrm>
            <a:off x="2911803" y="4387056"/>
            <a:ext cx="119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PoleTekstowe 11"/>
          <p:cNvSpPr txBox="1"/>
          <p:nvPr/>
        </p:nvSpPr>
        <p:spPr>
          <a:xfrm>
            <a:off x="1511298" y="4530723"/>
            <a:ext cx="119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553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Wariant #2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57728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>
            <a:off x="2514600" y="3317874"/>
            <a:ext cx="528403" cy="102927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713220" y="2647950"/>
            <a:ext cx="798330" cy="16991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3778250" y="3317873"/>
            <a:ext cx="397203" cy="7767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127828" y="3250405"/>
            <a:ext cx="460375" cy="7482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477406" y="3182937"/>
            <a:ext cx="1123294" cy="8442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H="1">
            <a:off x="1909599" y="2890295"/>
            <a:ext cx="230187" cy="113690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H="1">
            <a:off x="1462252" y="2930492"/>
            <a:ext cx="412750" cy="11800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38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Wariant #3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57728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>
            <a:off x="2514600" y="3317874"/>
            <a:ext cx="153649" cy="79266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3192905" y="2647950"/>
            <a:ext cx="318645" cy="10246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3778250" y="3317873"/>
            <a:ext cx="397203" cy="7767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127828" y="3250405"/>
            <a:ext cx="460375" cy="7482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477406" y="3182937"/>
            <a:ext cx="1123294" cy="8442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H="1">
            <a:off x="1909599" y="2890295"/>
            <a:ext cx="230187" cy="113690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H="1">
            <a:off x="1462252" y="2930492"/>
            <a:ext cx="412750" cy="11800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2911803" y="1825625"/>
            <a:ext cx="0" cy="46950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44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Dwie wizje kościoła</a:t>
            </a:r>
          </a:p>
        </p:txBody>
      </p:sp>
      <p:grpSp>
        <p:nvGrpSpPr>
          <p:cNvPr id="65" name="Grupa 64"/>
          <p:cNvGrpSpPr/>
          <p:nvPr/>
        </p:nvGrpSpPr>
        <p:grpSpPr>
          <a:xfrm>
            <a:off x="6834507" y="1964104"/>
            <a:ext cx="3024336" cy="3960440"/>
            <a:chOff x="395536" y="1916832"/>
            <a:chExt cx="3024336" cy="3960440"/>
          </a:xfrm>
        </p:grpSpPr>
        <p:sp>
          <p:nvSpPr>
            <p:cNvPr id="68" name="Zaokrąglony prostokąt 67"/>
            <p:cNvSpPr/>
            <p:nvPr/>
          </p:nvSpPr>
          <p:spPr>
            <a:xfrm>
              <a:off x="395536" y="1916832"/>
              <a:ext cx="3024336" cy="396044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69" name="Łącznik prosty 68"/>
            <p:cNvCxnSpPr/>
            <p:nvPr/>
          </p:nvCxnSpPr>
          <p:spPr>
            <a:xfrm>
              <a:off x="755576" y="3356992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Łącznik prosty 69"/>
            <p:cNvCxnSpPr/>
            <p:nvPr/>
          </p:nvCxnSpPr>
          <p:spPr>
            <a:xfrm>
              <a:off x="2123728" y="3356992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wal 70"/>
            <p:cNvSpPr/>
            <p:nvPr/>
          </p:nvSpPr>
          <p:spPr>
            <a:xfrm>
              <a:off x="1835696" y="242088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2" name="Owal 71"/>
            <p:cNvSpPr/>
            <p:nvPr/>
          </p:nvSpPr>
          <p:spPr>
            <a:xfrm>
              <a:off x="75557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0" name="Owal 89"/>
            <p:cNvSpPr/>
            <p:nvPr/>
          </p:nvSpPr>
          <p:spPr>
            <a:xfrm>
              <a:off x="111561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1" name="Owal 90"/>
            <p:cNvSpPr/>
            <p:nvPr/>
          </p:nvSpPr>
          <p:spPr>
            <a:xfrm>
              <a:off x="147565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2" name="Owal 91"/>
            <p:cNvSpPr/>
            <p:nvPr/>
          </p:nvSpPr>
          <p:spPr>
            <a:xfrm>
              <a:off x="2483768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3" name="Owal 92"/>
            <p:cNvSpPr/>
            <p:nvPr/>
          </p:nvSpPr>
          <p:spPr>
            <a:xfrm>
              <a:off x="2843808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94" name="Łącznik prosty 93"/>
            <p:cNvCxnSpPr/>
            <p:nvPr/>
          </p:nvCxnSpPr>
          <p:spPr>
            <a:xfrm>
              <a:off x="755576" y="3933056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Łącznik prosty 94"/>
            <p:cNvCxnSpPr/>
            <p:nvPr/>
          </p:nvCxnSpPr>
          <p:spPr>
            <a:xfrm>
              <a:off x="2123728" y="3933056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wal 95"/>
            <p:cNvSpPr/>
            <p:nvPr/>
          </p:nvSpPr>
          <p:spPr>
            <a:xfrm>
              <a:off x="1475656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7" name="Owal 96"/>
            <p:cNvSpPr/>
            <p:nvPr/>
          </p:nvSpPr>
          <p:spPr>
            <a:xfrm>
              <a:off x="212372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8" name="Owal 97"/>
            <p:cNvSpPr/>
            <p:nvPr/>
          </p:nvSpPr>
          <p:spPr>
            <a:xfrm>
              <a:off x="248376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9" name="Owal 98"/>
            <p:cNvSpPr/>
            <p:nvPr/>
          </p:nvSpPr>
          <p:spPr>
            <a:xfrm>
              <a:off x="284380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00" name="Łącznik prosty 99"/>
            <p:cNvCxnSpPr/>
            <p:nvPr/>
          </p:nvCxnSpPr>
          <p:spPr>
            <a:xfrm>
              <a:off x="755576" y="4509120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100"/>
            <p:cNvCxnSpPr/>
            <p:nvPr/>
          </p:nvCxnSpPr>
          <p:spPr>
            <a:xfrm>
              <a:off x="2123728" y="4509120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wal 101"/>
            <p:cNvSpPr/>
            <p:nvPr/>
          </p:nvSpPr>
          <p:spPr>
            <a:xfrm>
              <a:off x="755576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3" name="Owal 102"/>
            <p:cNvSpPr/>
            <p:nvPr/>
          </p:nvSpPr>
          <p:spPr>
            <a:xfrm>
              <a:off x="1115616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4" name="Owal 103"/>
            <p:cNvSpPr/>
            <p:nvPr/>
          </p:nvSpPr>
          <p:spPr>
            <a:xfrm>
              <a:off x="2123728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5" name="Owal 104"/>
            <p:cNvSpPr/>
            <p:nvPr/>
          </p:nvSpPr>
          <p:spPr>
            <a:xfrm>
              <a:off x="2843808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06" name="Łącznik prosty 105"/>
            <p:cNvCxnSpPr/>
            <p:nvPr/>
          </p:nvCxnSpPr>
          <p:spPr>
            <a:xfrm>
              <a:off x="755576" y="5085184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106"/>
            <p:cNvCxnSpPr/>
            <p:nvPr/>
          </p:nvCxnSpPr>
          <p:spPr>
            <a:xfrm>
              <a:off x="2123728" y="5085184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wal 107"/>
            <p:cNvSpPr/>
            <p:nvPr/>
          </p:nvSpPr>
          <p:spPr>
            <a:xfrm>
              <a:off x="755576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9" name="Owal 108"/>
            <p:cNvSpPr/>
            <p:nvPr/>
          </p:nvSpPr>
          <p:spPr>
            <a:xfrm>
              <a:off x="1115616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0" name="Owal 109"/>
            <p:cNvSpPr/>
            <p:nvPr/>
          </p:nvSpPr>
          <p:spPr>
            <a:xfrm>
              <a:off x="212372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1" name="Owal 110"/>
            <p:cNvSpPr/>
            <p:nvPr/>
          </p:nvSpPr>
          <p:spPr>
            <a:xfrm>
              <a:off x="248376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2" name="Owal 111"/>
            <p:cNvSpPr/>
            <p:nvPr/>
          </p:nvSpPr>
          <p:spPr>
            <a:xfrm>
              <a:off x="284380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13" name="Łącznik prosty 112"/>
            <p:cNvCxnSpPr/>
            <p:nvPr/>
          </p:nvCxnSpPr>
          <p:spPr>
            <a:xfrm>
              <a:off x="755576" y="5661248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Łącznik prosty 113"/>
            <p:cNvCxnSpPr/>
            <p:nvPr/>
          </p:nvCxnSpPr>
          <p:spPr>
            <a:xfrm>
              <a:off x="2123728" y="5661248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wal 114"/>
            <p:cNvSpPr/>
            <p:nvPr/>
          </p:nvSpPr>
          <p:spPr>
            <a:xfrm>
              <a:off x="75557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6" name="Owal 115"/>
            <p:cNvSpPr/>
            <p:nvPr/>
          </p:nvSpPr>
          <p:spPr>
            <a:xfrm>
              <a:off x="111561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7" name="Owal 116"/>
            <p:cNvSpPr/>
            <p:nvPr/>
          </p:nvSpPr>
          <p:spPr>
            <a:xfrm>
              <a:off x="147565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8" name="Owal 117"/>
            <p:cNvSpPr/>
            <p:nvPr/>
          </p:nvSpPr>
          <p:spPr>
            <a:xfrm>
              <a:off x="2123728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9" name="Owal 118"/>
            <p:cNvSpPr/>
            <p:nvPr/>
          </p:nvSpPr>
          <p:spPr>
            <a:xfrm>
              <a:off x="2843808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0" name="Prostokąt 119"/>
            <p:cNvSpPr/>
            <p:nvPr/>
          </p:nvSpPr>
          <p:spPr>
            <a:xfrm>
              <a:off x="1799692" y="2708920"/>
              <a:ext cx="288032" cy="14401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121" name="Grupa 120"/>
          <p:cNvGrpSpPr/>
          <p:nvPr/>
        </p:nvGrpSpPr>
        <p:grpSpPr>
          <a:xfrm>
            <a:off x="1963147" y="2036112"/>
            <a:ext cx="3816424" cy="3816424"/>
            <a:chOff x="611560" y="2492896"/>
            <a:chExt cx="3816424" cy="3816424"/>
          </a:xfrm>
        </p:grpSpPr>
        <p:sp>
          <p:nvSpPr>
            <p:cNvPr id="122" name="Owal 121"/>
            <p:cNvSpPr/>
            <p:nvPr/>
          </p:nvSpPr>
          <p:spPr>
            <a:xfrm>
              <a:off x="611560" y="2492896"/>
              <a:ext cx="3816424" cy="381642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3" name="Owal 122"/>
            <p:cNvSpPr/>
            <p:nvPr/>
          </p:nvSpPr>
          <p:spPr>
            <a:xfrm>
              <a:off x="2397524" y="59492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4" name="Owal 123"/>
            <p:cNvSpPr/>
            <p:nvPr/>
          </p:nvSpPr>
          <p:spPr>
            <a:xfrm>
              <a:off x="2404642" y="26609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5" name="Owal 124"/>
            <p:cNvSpPr/>
            <p:nvPr/>
          </p:nvSpPr>
          <p:spPr>
            <a:xfrm>
              <a:off x="2203574" y="4017487"/>
              <a:ext cx="632395" cy="63239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b="1" dirty="0">
                  <a:solidFill>
                    <a:srgbClr val="0070C0"/>
                  </a:solidFill>
                </a:rPr>
                <a:t>IC</a:t>
              </a:r>
            </a:p>
          </p:txBody>
        </p:sp>
        <p:sp>
          <p:nvSpPr>
            <p:cNvPr id="126" name="Owal 125"/>
            <p:cNvSpPr/>
            <p:nvPr/>
          </p:nvSpPr>
          <p:spPr>
            <a:xfrm>
              <a:off x="4043876" y="429309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7" name="Owal 126"/>
            <p:cNvSpPr/>
            <p:nvPr/>
          </p:nvSpPr>
          <p:spPr>
            <a:xfrm>
              <a:off x="779644" y="429309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8" name="Owal 127"/>
            <p:cNvSpPr/>
            <p:nvPr/>
          </p:nvSpPr>
          <p:spPr>
            <a:xfrm>
              <a:off x="995668" y="3431431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9" name="Owal 128"/>
            <p:cNvSpPr/>
            <p:nvPr/>
          </p:nvSpPr>
          <p:spPr>
            <a:xfrm>
              <a:off x="1462991" y="29249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0" name="Owal 129"/>
            <p:cNvSpPr/>
            <p:nvPr/>
          </p:nvSpPr>
          <p:spPr>
            <a:xfrm>
              <a:off x="3170253" y="287700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1" name="Owal 130"/>
            <p:cNvSpPr/>
            <p:nvPr/>
          </p:nvSpPr>
          <p:spPr>
            <a:xfrm>
              <a:off x="3635896" y="3215407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2" name="Owal 131"/>
            <p:cNvSpPr/>
            <p:nvPr/>
          </p:nvSpPr>
          <p:spPr>
            <a:xfrm>
              <a:off x="3883949" y="495665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3" name="Owal 132"/>
            <p:cNvSpPr/>
            <p:nvPr/>
          </p:nvSpPr>
          <p:spPr>
            <a:xfrm>
              <a:off x="3329959" y="566124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4" name="Owal 133"/>
            <p:cNvSpPr/>
            <p:nvPr/>
          </p:nvSpPr>
          <p:spPr>
            <a:xfrm>
              <a:off x="1781885" y="573927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5" name="Owal 134"/>
            <p:cNvSpPr/>
            <p:nvPr/>
          </p:nvSpPr>
          <p:spPr>
            <a:xfrm>
              <a:off x="886597" y="474063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6" name="Owal 135"/>
            <p:cNvSpPr/>
            <p:nvPr/>
          </p:nvSpPr>
          <p:spPr>
            <a:xfrm>
              <a:off x="1178362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37" name="Łącznik prosty 136"/>
            <p:cNvCxnSpPr/>
            <p:nvPr/>
          </p:nvCxnSpPr>
          <p:spPr>
            <a:xfrm>
              <a:off x="2404642" y="4149080"/>
              <a:ext cx="21602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oleTekstowe 2"/>
          <p:cNvSpPr txBox="1"/>
          <p:nvPr/>
        </p:nvSpPr>
        <p:spPr>
          <a:xfrm>
            <a:off x="4727849" y="-459432"/>
            <a:ext cx="210665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9600" b="1" dirty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959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Idźcie i nauczajcie, (</a:t>
            </a:r>
            <a:r>
              <a:rPr lang="mr-IN" i="1" dirty="0"/>
              <a:t>…</a:t>
            </a:r>
            <a:r>
              <a:rPr lang="pl-PL" i="1" dirty="0"/>
              <a:t>) uczcie (</a:t>
            </a:r>
            <a:r>
              <a:rPr lang="mr-IN" i="1" dirty="0"/>
              <a:t>…</a:t>
            </a:r>
            <a:r>
              <a:rPr lang="pl-PL" i="1" dirty="0"/>
              <a:t>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735960" y="1600201"/>
            <a:ext cx="44748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Biblia Tysiąclecia:</a:t>
            </a:r>
            <a:br>
              <a:rPr lang="pl-PL" sz="2400" dirty="0"/>
            </a:br>
            <a:r>
              <a:rPr lang="pl-PL" sz="2400" i="1" dirty="0"/>
              <a:t>Idźcie więc i </a:t>
            </a:r>
            <a:r>
              <a:rPr lang="pl-PL" sz="2400" b="1" i="1" u="sng" dirty="0"/>
              <a:t>nauczajcie</a:t>
            </a:r>
            <a:r>
              <a:rPr lang="pl-PL" sz="2400" i="1" dirty="0"/>
              <a:t> wszystkie narody, udzielając im chrztu w imię Ojca i Syna, i Ducha Świętego. Uczcie je zachowywać wszystko, co wam przykazałem. 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1919536" y="1916832"/>
            <a:ext cx="3024336" cy="3960440"/>
            <a:chOff x="395536" y="1916832"/>
            <a:chExt cx="3024336" cy="3960440"/>
          </a:xfrm>
        </p:grpSpPr>
        <p:sp>
          <p:nvSpPr>
            <p:cNvPr id="5" name="Zaokrąglony prostokąt 4"/>
            <p:cNvSpPr/>
            <p:nvPr/>
          </p:nvSpPr>
          <p:spPr>
            <a:xfrm>
              <a:off x="395536" y="1916832"/>
              <a:ext cx="3024336" cy="396044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9" name="Łącznik prosty 8"/>
            <p:cNvCxnSpPr/>
            <p:nvPr/>
          </p:nvCxnSpPr>
          <p:spPr>
            <a:xfrm>
              <a:off x="755576" y="3356992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>
            <a:xfrm>
              <a:off x="2123728" y="3356992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wal 27"/>
            <p:cNvSpPr/>
            <p:nvPr/>
          </p:nvSpPr>
          <p:spPr>
            <a:xfrm>
              <a:off x="1835696" y="242088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" name="Owal 28"/>
            <p:cNvSpPr/>
            <p:nvPr/>
          </p:nvSpPr>
          <p:spPr>
            <a:xfrm>
              <a:off x="75557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0" name="Owal 29"/>
            <p:cNvSpPr/>
            <p:nvPr/>
          </p:nvSpPr>
          <p:spPr>
            <a:xfrm>
              <a:off x="111561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Owal 30"/>
            <p:cNvSpPr/>
            <p:nvPr/>
          </p:nvSpPr>
          <p:spPr>
            <a:xfrm>
              <a:off x="147565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" name="Owal 32"/>
            <p:cNvSpPr/>
            <p:nvPr/>
          </p:nvSpPr>
          <p:spPr>
            <a:xfrm>
              <a:off x="2483768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" name="Owal 33"/>
            <p:cNvSpPr/>
            <p:nvPr/>
          </p:nvSpPr>
          <p:spPr>
            <a:xfrm>
              <a:off x="2843808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35" name="Łącznik prosty 34"/>
            <p:cNvCxnSpPr/>
            <p:nvPr/>
          </p:nvCxnSpPr>
          <p:spPr>
            <a:xfrm>
              <a:off x="755576" y="3933056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>
              <a:off x="2123728" y="3933056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wal 38"/>
            <p:cNvSpPr/>
            <p:nvPr/>
          </p:nvSpPr>
          <p:spPr>
            <a:xfrm>
              <a:off x="1475656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" name="Owal 39"/>
            <p:cNvSpPr/>
            <p:nvPr/>
          </p:nvSpPr>
          <p:spPr>
            <a:xfrm>
              <a:off x="212372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" name="Owal 40"/>
            <p:cNvSpPr/>
            <p:nvPr/>
          </p:nvSpPr>
          <p:spPr>
            <a:xfrm>
              <a:off x="248376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2" name="Owal 41"/>
            <p:cNvSpPr/>
            <p:nvPr/>
          </p:nvSpPr>
          <p:spPr>
            <a:xfrm>
              <a:off x="284380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43" name="Łącznik prosty 42"/>
            <p:cNvCxnSpPr/>
            <p:nvPr/>
          </p:nvCxnSpPr>
          <p:spPr>
            <a:xfrm>
              <a:off x="755576" y="4509120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Łącznik prosty 43"/>
            <p:cNvCxnSpPr/>
            <p:nvPr/>
          </p:nvCxnSpPr>
          <p:spPr>
            <a:xfrm>
              <a:off x="2123728" y="4509120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wal 44"/>
            <p:cNvSpPr/>
            <p:nvPr/>
          </p:nvSpPr>
          <p:spPr>
            <a:xfrm>
              <a:off x="755576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6" name="Owal 45"/>
            <p:cNvSpPr/>
            <p:nvPr/>
          </p:nvSpPr>
          <p:spPr>
            <a:xfrm>
              <a:off x="1115616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Owal 47"/>
            <p:cNvSpPr/>
            <p:nvPr/>
          </p:nvSpPr>
          <p:spPr>
            <a:xfrm>
              <a:off x="2123728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0" name="Owal 49"/>
            <p:cNvSpPr/>
            <p:nvPr/>
          </p:nvSpPr>
          <p:spPr>
            <a:xfrm>
              <a:off x="2843808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51" name="Łącznik prosty 50"/>
            <p:cNvCxnSpPr/>
            <p:nvPr/>
          </p:nvCxnSpPr>
          <p:spPr>
            <a:xfrm>
              <a:off x="755576" y="5085184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 prosty 51"/>
            <p:cNvCxnSpPr/>
            <p:nvPr/>
          </p:nvCxnSpPr>
          <p:spPr>
            <a:xfrm>
              <a:off x="2123728" y="5085184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wal 52"/>
            <p:cNvSpPr/>
            <p:nvPr/>
          </p:nvSpPr>
          <p:spPr>
            <a:xfrm>
              <a:off x="755576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4" name="Owal 53"/>
            <p:cNvSpPr/>
            <p:nvPr/>
          </p:nvSpPr>
          <p:spPr>
            <a:xfrm>
              <a:off x="1115616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6" name="Owal 55"/>
            <p:cNvSpPr/>
            <p:nvPr/>
          </p:nvSpPr>
          <p:spPr>
            <a:xfrm>
              <a:off x="212372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7" name="Owal 56"/>
            <p:cNvSpPr/>
            <p:nvPr/>
          </p:nvSpPr>
          <p:spPr>
            <a:xfrm>
              <a:off x="248376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8" name="Owal 57"/>
            <p:cNvSpPr/>
            <p:nvPr/>
          </p:nvSpPr>
          <p:spPr>
            <a:xfrm>
              <a:off x="284380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59" name="Łącznik prosty 58"/>
            <p:cNvCxnSpPr/>
            <p:nvPr/>
          </p:nvCxnSpPr>
          <p:spPr>
            <a:xfrm>
              <a:off x="755576" y="5661248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Łącznik prosty 59"/>
            <p:cNvCxnSpPr/>
            <p:nvPr/>
          </p:nvCxnSpPr>
          <p:spPr>
            <a:xfrm>
              <a:off x="2123728" y="5661248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wal 60"/>
            <p:cNvSpPr/>
            <p:nvPr/>
          </p:nvSpPr>
          <p:spPr>
            <a:xfrm>
              <a:off x="75557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Owal 61"/>
            <p:cNvSpPr/>
            <p:nvPr/>
          </p:nvSpPr>
          <p:spPr>
            <a:xfrm>
              <a:off x="111561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3" name="Owal 62"/>
            <p:cNvSpPr/>
            <p:nvPr/>
          </p:nvSpPr>
          <p:spPr>
            <a:xfrm>
              <a:off x="147565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4" name="Owal 63"/>
            <p:cNvSpPr/>
            <p:nvPr/>
          </p:nvSpPr>
          <p:spPr>
            <a:xfrm>
              <a:off x="2123728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6" name="Owal 65"/>
            <p:cNvSpPr/>
            <p:nvPr/>
          </p:nvSpPr>
          <p:spPr>
            <a:xfrm>
              <a:off x="2843808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7" name="Prostokąt 66"/>
            <p:cNvSpPr/>
            <p:nvPr/>
          </p:nvSpPr>
          <p:spPr>
            <a:xfrm>
              <a:off x="1799692" y="2708920"/>
              <a:ext cx="288032" cy="14401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68" name="Owal 67"/>
          <p:cNvSpPr/>
          <p:nvPr/>
        </p:nvSpPr>
        <p:spPr>
          <a:xfrm>
            <a:off x="5062228" y="5085184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Dowolny kształt 64"/>
          <p:cNvSpPr/>
          <p:nvPr/>
        </p:nvSpPr>
        <p:spPr>
          <a:xfrm>
            <a:off x="4079776" y="4293096"/>
            <a:ext cx="982452" cy="805218"/>
          </a:xfrm>
          <a:custGeom>
            <a:avLst/>
            <a:gdLst>
              <a:gd name="connsiteX0" fmla="*/ 0 w 873457"/>
              <a:gd name="connsiteY0" fmla="*/ 0 h 805218"/>
              <a:gd name="connsiteX1" fmla="*/ 109182 w 873457"/>
              <a:gd name="connsiteY1" fmla="*/ 95535 h 805218"/>
              <a:gd name="connsiteX2" fmla="*/ 150126 w 873457"/>
              <a:gd name="connsiteY2" fmla="*/ 136478 h 805218"/>
              <a:gd name="connsiteX3" fmla="*/ 259308 w 873457"/>
              <a:gd name="connsiteY3" fmla="*/ 218364 h 805218"/>
              <a:gd name="connsiteX4" fmla="*/ 300251 w 873457"/>
              <a:gd name="connsiteY4" fmla="*/ 245660 h 805218"/>
              <a:gd name="connsiteX5" fmla="*/ 341194 w 873457"/>
              <a:gd name="connsiteY5" fmla="*/ 286603 h 805218"/>
              <a:gd name="connsiteX6" fmla="*/ 395785 w 873457"/>
              <a:gd name="connsiteY6" fmla="*/ 327547 h 805218"/>
              <a:gd name="connsiteX7" fmla="*/ 436729 w 873457"/>
              <a:gd name="connsiteY7" fmla="*/ 368490 h 805218"/>
              <a:gd name="connsiteX8" fmla="*/ 545911 w 873457"/>
              <a:gd name="connsiteY8" fmla="*/ 450376 h 805218"/>
              <a:gd name="connsiteX9" fmla="*/ 600502 w 873457"/>
              <a:gd name="connsiteY9" fmla="*/ 491320 h 805218"/>
              <a:gd name="connsiteX10" fmla="*/ 696036 w 873457"/>
              <a:gd name="connsiteY10" fmla="*/ 586854 h 805218"/>
              <a:gd name="connsiteX11" fmla="*/ 736979 w 873457"/>
              <a:gd name="connsiteY11" fmla="*/ 627797 h 805218"/>
              <a:gd name="connsiteX12" fmla="*/ 805218 w 873457"/>
              <a:gd name="connsiteY12" fmla="*/ 696036 h 805218"/>
              <a:gd name="connsiteX13" fmla="*/ 859809 w 873457"/>
              <a:gd name="connsiteY13" fmla="*/ 764275 h 805218"/>
              <a:gd name="connsiteX14" fmla="*/ 873457 w 873457"/>
              <a:gd name="connsiteY14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3457" h="805218">
                <a:moveTo>
                  <a:pt x="0" y="0"/>
                </a:moveTo>
                <a:cubicBezTo>
                  <a:pt x="134456" y="134456"/>
                  <a:pt x="-22372" y="-17225"/>
                  <a:pt x="109182" y="95535"/>
                </a:cubicBezTo>
                <a:cubicBezTo>
                  <a:pt x="123836" y="108096"/>
                  <a:pt x="135188" y="124256"/>
                  <a:pt x="150126" y="136478"/>
                </a:cubicBezTo>
                <a:cubicBezTo>
                  <a:pt x="185335" y="165285"/>
                  <a:pt x="221456" y="193129"/>
                  <a:pt x="259308" y="218364"/>
                </a:cubicBezTo>
                <a:cubicBezTo>
                  <a:pt x="272956" y="227463"/>
                  <a:pt x="287650" y="235159"/>
                  <a:pt x="300251" y="245660"/>
                </a:cubicBezTo>
                <a:cubicBezTo>
                  <a:pt x="315078" y="258016"/>
                  <a:pt x="326540" y="274042"/>
                  <a:pt x="341194" y="286603"/>
                </a:cubicBezTo>
                <a:cubicBezTo>
                  <a:pt x="358464" y="301406"/>
                  <a:pt x="378515" y="312744"/>
                  <a:pt x="395785" y="327547"/>
                </a:cubicBezTo>
                <a:cubicBezTo>
                  <a:pt x="410439" y="340108"/>
                  <a:pt x="421791" y="356268"/>
                  <a:pt x="436729" y="368490"/>
                </a:cubicBezTo>
                <a:cubicBezTo>
                  <a:pt x="471938" y="397297"/>
                  <a:pt x="509517" y="423081"/>
                  <a:pt x="545911" y="450376"/>
                </a:cubicBezTo>
                <a:cubicBezTo>
                  <a:pt x="564108" y="464024"/>
                  <a:pt x="584418" y="475236"/>
                  <a:pt x="600502" y="491320"/>
                </a:cubicBezTo>
                <a:lnTo>
                  <a:pt x="696036" y="586854"/>
                </a:lnTo>
                <a:cubicBezTo>
                  <a:pt x="709684" y="600502"/>
                  <a:pt x="726273" y="611738"/>
                  <a:pt x="736979" y="627797"/>
                </a:cubicBezTo>
                <a:cubicBezTo>
                  <a:pt x="773373" y="682389"/>
                  <a:pt x="750627" y="659642"/>
                  <a:pt x="805218" y="696036"/>
                </a:cubicBezTo>
                <a:cubicBezTo>
                  <a:pt x="839523" y="798947"/>
                  <a:pt x="789258" y="676086"/>
                  <a:pt x="859809" y="764275"/>
                </a:cubicBezTo>
                <a:cubicBezTo>
                  <a:pt x="868796" y="775509"/>
                  <a:pt x="873457" y="805218"/>
                  <a:pt x="873457" y="805218"/>
                </a:cubicBezTo>
              </a:path>
            </a:pathLst>
          </a:custGeom>
          <a:noFill/>
          <a:ln w="47625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183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434</Words>
  <Application>Microsoft Macintosh PowerPoint</Application>
  <PresentationFormat>Panoramiczny</PresentationFormat>
  <Paragraphs>65</Paragraphs>
  <Slides>14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Mangal</vt:lpstr>
      <vt:lpstr>Times</vt:lpstr>
      <vt:lpstr>Wingdings</vt:lpstr>
      <vt:lpstr>Motyw pakietu Office</vt:lpstr>
      <vt:lpstr>Obrazki o kościele</vt:lpstr>
      <vt:lpstr>Zachęcajcie się …</vt:lpstr>
      <vt:lpstr>Młodsi? Dlaczego ciągle młodsi?</vt:lpstr>
      <vt:lpstr>Zgromadzenia</vt:lpstr>
      <vt:lpstr>Wariant #1</vt:lpstr>
      <vt:lpstr>Wariant #2</vt:lpstr>
      <vt:lpstr>Wariant #3</vt:lpstr>
      <vt:lpstr>Dwie wizje kościoła</vt:lpstr>
      <vt:lpstr>Idźcie i nauczajcie, (…) uczcie (…)</vt:lpstr>
      <vt:lpstr>Idąc uczyńcie uczniami (…) ucząc (…)</vt:lpstr>
      <vt:lpstr>Trzy rodzaje ludzi wg 1Kor2:14-3:3</vt:lpstr>
      <vt:lpstr>Prezentacja programu PowerPoint</vt:lpstr>
      <vt:lpstr>Cieleśni zwiedzeni (przez kogo?)</vt:lpstr>
      <vt:lpstr>„Ociężali” to cieleśni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Wagary  21 marca 2019 roku  w Krakowie</dc:title>
  <dc:creator>Wojciech Apel</dc:creator>
  <cp:lastModifiedBy>Wojciech Apel</cp:lastModifiedBy>
  <cp:revision>7</cp:revision>
  <cp:lastPrinted>2021-09-05T14:13:33Z</cp:lastPrinted>
  <dcterms:created xsi:type="dcterms:W3CDTF">2019-03-21T06:38:40Z</dcterms:created>
  <dcterms:modified xsi:type="dcterms:W3CDTF">2021-09-05T16:45:30Z</dcterms:modified>
</cp:coreProperties>
</file>